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3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6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20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1607-D4BB-42C6-9227-9A1E4F4EF50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D03ED6B-2940-420E-804F-D0F959FA3B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1607-D4BB-42C6-9227-9A1E4F4EF50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ED6B-2940-420E-804F-D0F959FA3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1607-D4BB-42C6-9227-9A1E4F4EF50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ED6B-2940-420E-804F-D0F959FA3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1607-D4BB-42C6-9227-9A1E4F4EF50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ED6B-2940-420E-804F-D0F959FA3B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1607-D4BB-42C6-9227-9A1E4F4EF50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D03ED6B-2940-420E-804F-D0F959FA3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1607-D4BB-42C6-9227-9A1E4F4EF50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ED6B-2940-420E-804F-D0F959FA3B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1607-D4BB-42C6-9227-9A1E4F4EF50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ED6B-2940-420E-804F-D0F959FA3B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1607-D4BB-42C6-9227-9A1E4F4EF50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ED6B-2940-420E-804F-D0F959FA3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1607-D4BB-42C6-9227-9A1E4F4EF50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ED6B-2940-420E-804F-D0F959FA3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1607-D4BB-42C6-9227-9A1E4F4EF50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ED6B-2940-420E-804F-D0F959FA3B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F1607-D4BB-42C6-9227-9A1E4F4EF50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D03ED6B-2940-420E-804F-D0F959FA3B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26F1607-D4BB-42C6-9227-9A1E4F4EF508}" type="datetimeFigureOut">
              <a:rPr lang="ru-RU" smtClean="0"/>
              <a:pPr/>
              <a:t>18.09.2016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D03ED6B-2940-420E-804F-D0F959FA3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2%D1%82%D0%BE%D1%80%D1%81%D0%BA%D0%BE%D0%B5_%D0%BF%D1%80%D0%B0%D0%B2%D0%BE" TargetMode="External"/><Relationship Id="rId2" Type="http://schemas.openxmlformats.org/officeDocument/2006/relationships/hyperlink" Target="https://ru.wikipedia.org/wiki/%D0%9F%D1%80%D0%BE%D0%B3%D1%80%D0%B0%D0%BC%D0%BC%D0%BD%D0%BE%D0%B5_%D0%BE%D0%B1%D0%B5%D1%81%D0%BF%D0%B5%D1%87%D0%B5%D0%BD%D0%B8%D0%B5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E%D0%BB%D1%83%D1%81%D0%B2%D0%BE%D0%B1%D0%BE%D0%B4%D0%BD%D0%BE%D0%B5_%D0%BF%D1%80%D0%BE%D0%B3%D1%80%D0%B0%D0%BC%D0%BC%D0%BD%D0%BE%D0%B5_%D0%BE%D0%B1%D0%B5%D1%81%D0%BF%D0%B5%D1%87%D0%B5%D0%BD%D0%B8%D0%B5" TargetMode="External"/><Relationship Id="rId2" Type="http://schemas.openxmlformats.org/officeDocument/2006/relationships/hyperlink" Target="https://ru.wikipedia.org/wiki/%D0%A1%D0%BE%D0%B1%D1%81%D1%82%D0%B2%D0%B5%D0%BD%D0%BD%D0%B8%D1%87%D0%B5%D1%81%D0%BA%D0%BE%D0%B5_%D0%BF%D1%80%D0%BE%D0%B3%D1%80%D0%B0%D0%BC%D0%BC%D0%BD%D0%BE%D0%B5_%D0%BE%D0%B1%D0%B5%D1%81%D0%BF%D0%B5%D1%87%D0%B5%D0%BD%D0%B8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F%D1%80%D0%BE%D0%B3%D1%80%D0%B0%D0%BC%D0%BC%D0%BD%D0%BE%D0%B5_%D0%BE%D0%B1%D0%B5%D1%81%D0%BF%D0%B5%D1%87%D0%B5%D0%BD%D0%B8%D0%B5" TargetMode="External"/><Relationship Id="rId5" Type="http://schemas.openxmlformats.org/officeDocument/2006/relationships/hyperlink" Target="https://ru.wikipedia.org/wiki/%D0%9E%D1%82%D0%BA%D1%80%D1%8B%D1%82%D0%BE%D0%B5_%D0%BF%D1%80%D0%BE%D0%B3%D1%80%D0%B0%D0%BC%D0%BC%D0%BD%D0%BE%D0%B5_%D0%BE%D0%B1%D0%B5%D1%81%D0%BF%D0%B5%D1%87%D0%B5%D0%BD%D0%B8%D0%B5" TargetMode="External"/><Relationship Id="rId4" Type="http://schemas.openxmlformats.org/officeDocument/2006/relationships/hyperlink" Target="https://ru.wikipedia.org/wiki/%D0%A1%D0%B2%D0%BE%D0%B1%D0%BE%D0%B4%D0%BD%D0%BE%D0%B5_%D0%BF%D1%80%D0%BE%D0%B3%D1%80%D0%B0%D0%BC%D0%BC%D0%BD%D0%BE%D0%B5_%D0%BE%D0%B1%D0%B5%D1%81%D0%BF%D0%B5%D1%87%D0%B5%D0%BD%D0%B8%D0%B5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E%D0%BB%D1%83%D1%81%D0%B2%D0%BE%D0%B1%D0%BE%D0%B4%D0%BD%D0%BE%D0%B5_%D0%BF%D1%80%D0%BE%D0%B3%D1%80%D0%B0%D0%BC%D0%BC%D0%BD%D0%BE%D0%B5_%D0%BE%D0%B1%D0%B5%D1%81%D0%BF%D0%B5%D1%87%D0%B5%D0%BD%D0%B8%D0%B5" TargetMode="External"/><Relationship Id="rId2" Type="http://schemas.openxmlformats.org/officeDocument/2006/relationships/hyperlink" Target="https://ru.wikipedia.org/wiki/%D0%A1%D0%BE%D0%B1%D1%81%D1%82%D0%B2%D0%B5%D0%BD%D0%BD%D0%B8%D1%87%D0%B5%D1%81%D0%BA%D0%BE%D0%B5_%D0%BF%D1%80%D0%BE%D0%B3%D1%80%D0%B0%D0%BC%D0%BC%D0%BD%D0%BE%D0%B5_%D0%BE%D0%B1%D0%B5%D1%81%D0%BF%D0%B5%D1%87%D0%B5%D0%BD%D0%B8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SolidWorks" TargetMode="External"/><Relationship Id="rId5" Type="http://schemas.openxmlformats.org/officeDocument/2006/relationships/hyperlink" Target="https://ru.wikipedia.org/wiki/%D0%9E%D0%B1%D1%80%D0%B0%D1%82%D0%BD%D0%B0%D1%8F_%D1%80%D0%B0%D0%B7%D1%80%D0%B0%D0%B1%D0%BE%D1%82%D0%BA%D0%B0" TargetMode="External"/><Relationship Id="rId4" Type="http://schemas.openxmlformats.org/officeDocument/2006/relationships/hyperlink" Target="https://ru.wikipedia.org/wiki/Microsoft_Window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Affero_General_Public_License" TargetMode="External"/><Relationship Id="rId3" Type="http://schemas.openxmlformats.org/officeDocument/2006/relationships/hyperlink" Target="https://ru.wikipedia.org/wiki/%D0%9E%D1%82%D0%BA%D1%80%D1%8B%D1%82%D0%BE%D0%B5_%D0%BF%D1%80%D0%BE%D0%B3%D1%80%D0%B0%D0%BC%D0%BC%D0%BD%D0%BE%D0%B5_%D0%BE%D0%B1%D0%B5%D1%81%D0%BF%D0%B5%D1%87%D0%B5%D0%BD%D0%B8%D0%B5" TargetMode="External"/><Relationship Id="rId7" Type="http://schemas.openxmlformats.org/officeDocument/2006/relationships/hyperlink" Target="https://ru.wikipedia.org/wiki/%D0%9A%D0%BE%D0%BF%D0%B8%D0%BB%D0%B5%D1%84%D1%82" TargetMode="External"/><Relationship Id="rId2" Type="http://schemas.openxmlformats.org/officeDocument/2006/relationships/hyperlink" Target="https://ru.wikipedia.org/wiki/%D0%A1%D0%B2%D0%BE%D0%B1%D0%BE%D0%B4%D0%BD%D0%BE%D0%B5_%D0%BF%D1%80%D0%BE%D0%B3%D1%80%D0%B0%D0%BC%D0%BC%D0%BD%D0%BE%D0%B5_%D0%BE%D0%B1%D0%B5%D1%81%D0%BF%D0%B5%D1%87%D0%B5%D0%BD%D0%B8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GNU_General_Public_License" TargetMode="External"/><Relationship Id="rId5" Type="http://schemas.openxmlformats.org/officeDocument/2006/relationships/hyperlink" Target="https://ru.wikipedia.org/wiki/Free_Software_Foundation" TargetMode="External"/><Relationship Id="rId4" Type="http://schemas.openxmlformats.org/officeDocument/2006/relationships/hyperlink" Target="https://ru.wikipedia.org/wiki/%D0%9F%D1%80%D0%BE%D0%B3%D1%80%D0%B0%D0%BC%D0%BC%D0%BD%D0%BE%D0%B5_%D0%BE%D0%B1%D0%B5%D1%81%D0%BF%D0%B5%D1%87%D0%B5%D0%BD%D0%B8%D0%B5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A%D0%BE%D0%BC%D0%BC%D0%B5%D1%80%D1%87%D0%B5%D1%81%D0%BA%D0%BE%D0%B5_%D0%9F%D0%9E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cntd.ru/" TargetMode="External"/><Relationship Id="rId2" Type="http://schemas.openxmlformats.org/officeDocument/2006/relationships/hyperlink" Target="http://www.tajik-gateway.org/wp/?page_id=2619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elpiks.org/5-59874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200400"/>
            <a:ext cx="9036496" cy="3657600"/>
          </a:xfrm>
        </p:spPr>
        <p:txBody>
          <a:bodyPr>
            <a:normAutofit/>
          </a:bodyPr>
          <a:lstStyle/>
          <a:p>
            <a:r>
              <a:rPr lang="ru-RU" dirty="0" smtClean="0"/>
              <a:t>План</a:t>
            </a:r>
          </a:p>
          <a:p>
            <a:pPr marL="514350" indent="-514350" algn="l">
              <a:buAutoNum type="arabicPeriod"/>
            </a:pPr>
            <a:r>
              <a:rPr lang="ru-RU" b="1" dirty="0" smtClean="0"/>
              <a:t>Международное законодательство по интеллектуальной собственности</a:t>
            </a:r>
          </a:p>
          <a:p>
            <a:pPr marL="514350" indent="-514350" algn="l">
              <a:buAutoNum type="arabicPeriod"/>
            </a:pPr>
            <a:r>
              <a:rPr lang="ru-RU" b="1" dirty="0" smtClean="0"/>
              <a:t>Законодательство РФ по интеллектуальной собственности</a:t>
            </a:r>
          </a:p>
          <a:p>
            <a:pPr marL="514350" indent="-514350" algn="l">
              <a:buAutoNum type="arabicPeriod"/>
            </a:pPr>
            <a:r>
              <a:rPr lang="ru-RU" b="1" dirty="0" smtClean="0"/>
              <a:t>Понятие информационной собственности и авторского права</a:t>
            </a:r>
          </a:p>
          <a:p>
            <a:pPr marL="514350" indent="-514350" algn="l">
              <a:buAutoNum type="arabicPeriod"/>
            </a:pPr>
            <a:r>
              <a:rPr lang="ru-RU" b="1" dirty="0" smtClean="0"/>
              <a:t>Лицензионное программное обеспечение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12776"/>
            <a:ext cx="9144000" cy="187220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Законодательство </a:t>
            </a:r>
            <a:r>
              <a:rPr lang="ru-RU" sz="2800" dirty="0"/>
              <a:t>в сфере защиты информационной собственности  и авторских прав. Лицензионное программное обеспечение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 Законодательство РФ по интеллектуальной собственности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Федеральный закон от 27 июля 2006 г. N 149-ФЗ "Об информации, информационных технологиях и о защите информации“</a:t>
            </a:r>
            <a:r>
              <a:rPr lang="en-US" b="1" dirty="0" smtClean="0"/>
              <a:t> </a:t>
            </a:r>
            <a:r>
              <a:rPr lang="ru-RU" b="1" dirty="0" smtClean="0"/>
              <a:t>(с изменениями на 13 июля 2015 года) (редакция, действующая с 10 января 2016 года)</a:t>
            </a:r>
          </a:p>
          <a:p>
            <a:r>
              <a:rPr lang="en-US" b="1" dirty="0" smtClean="0"/>
              <a:t>http://docs.cntd.ru/document/901990051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130100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Федеральный закон "Об информации, информационных технологиях и о защите информации“</a:t>
            </a:r>
            <a:br>
              <a:rPr lang="ru-RU" sz="2800" b="1" dirty="0" smtClean="0"/>
            </a:br>
            <a:r>
              <a:rPr lang="ru-RU" sz="2000" dirty="0" smtClean="0"/>
              <a:t>Статья 2. </a:t>
            </a:r>
            <a:r>
              <a:rPr lang="ru-RU" sz="2000" b="1" dirty="0" smtClean="0"/>
              <a:t>Основные понятия, используемые в настоящем Федеральном законе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252520" cy="5410200"/>
          </a:xfrm>
        </p:spPr>
        <p:txBody>
          <a:bodyPr>
            <a:noAutofit/>
          </a:bodyPr>
          <a:lstStyle/>
          <a:p>
            <a:pPr marL="0" indent="0">
              <a:lnSpc>
                <a:spcPts val="1300"/>
              </a:lnSpc>
              <a:spcBef>
                <a:spcPts val="0"/>
              </a:spcBef>
            </a:pPr>
            <a:r>
              <a:rPr lang="ru-RU" sz="1400" dirty="0" smtClean="0"/>
              <a:t>1) информация - сведения (сообщения, данные) независимо от формы их представления;</a:t>
            </a:r>
          </a:p>
          <a:p>
            <a:pPr marL="0" indent="0">
              <a:lnSpc>
                <a:spcPts val="1300"/>
              </a:lnSpc>
            </a:pPr>
            <a:r>
              <a:rPr lang="ru-RU" sz="1400" dirty="0" smtClean="0"/>
              <a:t>2) информационные технологии - процессы, методы поиска, сбора, хранения, обработки, предоставления, распространения информации и способы осуществления таких процессов и методов;</a:t>
            </a:r>
          </a:p>
          <a:p>
            <a:pPr marL="0" indent="0">
              <a:lnSpc>
                <a:spcPts val="1300"/>
              </a:lnSpc>
            </a:pPr>
            <a:r>
              <a:rPr lang="ru-RU" sz="1400" dirty="0" smtClean="0"/>
              <a:t>3) информационная система - совокупность содержащейся в базах данных информации и обеспечивающих ее обработку информационных технологий и технических средств;</a:t>
            </a:r>
          </a:p>
          <a:p>
            <a:pPr marL="0" indent="0">
              <a:lnSpc>
                <a:spcPts val="1300"/>
              </a:lnSpc>
            </a:pPr>
            <a:r>
              <a:rPr lang="ru-RU" sz="1400" dirty="0" smtClean="0"/>
              <a:t>4) информационно-телекоммуникационная сеть - технологическая система, предназначенная для передачи по линиям связи информации, доступ к которой осуществляется с использованием средств вычислительной техники;</a:t>
            </a:r>
          </a:p>
          <a:p>
            <a:pPr marL="0" indent="0">
              <a:lnSpc>
                <a:spcPts val="1300"/>
              </a:lnSpc>
            </a:pPr>
            <a:r>
              <a:rPr lang="ru-RU" sz="1400" dirty="0" smtClean="0"/>
              <a:t>5) обладатель информации - лицо, самостоятельно создавшее информацию либо получившее на основании закона или договора право разрешать или ограничивать доступ к информации, определяемой по каким-либо признакам;</a:t>
            </a:r>
          </a:p>
          <a:p>
            <a:pPr marL="0" indent="0">
              <a:lnSpc>
                <a:spcPts val="1300"/>
              </a:lnSpc>
            </a:pPr>
            <a:r>
              <a:rPr lang="ru-RU" sz="1400" dirty="0" smtClean="0"/>
              <a:t>6) доступ к информации - возможность получения информации и ее использования;</a:t>
            </a:r>
          </a:p>
          <a:p>
            <a:pPr marL="0" indent="0">
              <a:lnSpc>
                <a:spcPts val="1300"/>
              </a:lnSpc>
            </a:pPr>
            <a:r>
              <a:rPr lang="ru-RU" sz="1400" dirty="0" smtClean="0"/>
              <a:t>7) конфиденциальность информации - обязательное для выполнения лицом, получившим доступ к определенной информации, требование не передавать такую информацию третьим лицам без согласия ее обладателя;</a:t>
            </a:r>
          </a:p>
          <a:p>
            <a:pPr marL="0" indent="0">
              <a:lnSpc>
                <a:spcPts val="1300"/>
              </a:lnSpc>
            </a:pPr>
            <a:r>
              <a:rPr lang="ru-RU" sz="1400" dirty="0" smtClean="0"/>
              <a:t>8) предоставление информации - действия, направленные на получение информации определенным кругом лиц или передачу информации определенному кругу лиц;</a:t>
            </a:r>
          </a:p>
          <a:p>
            <a:pPr marL="0" indent="0">
              <a:lnSpc>
                <a:spcPts val="1300"/>
              </a:lnSpc>
            </a:pPr>
            <a:r>
              <a:rPr lang="ru-RU" sz="1400" dirty="0" smtClean="0"/>
              <a:t>9) распространение информации - действия, направленные на получение информации неопределенным кругом лиц или передачу информации неопределенному кругу лиц;</a:t>
            </a:r>
          </a:p>
          <a:p>
            <a:pPr marL="0" indent="0">
              <a:lnSpc>
                <a:spcPts val="1300"/>
              </a:lnSpc>
            </a:pPr>
            <a:r>
              <a:rPr lang="ru-RU" sz="1400" dirty="0" smtClean="0"/>
              <a:t>10) электронное сообщение - информация, переданная или полученная пользователем информационно-телекоммуникационной сети;</a:t>
            </a:r>
          </a:p>
          <a:p>
            <a:pPr marL="0" indent="0">
              <a:lnSpc>
                <a:spcPts val="1300"/>
              </a:lnSpc>
            </a:pPr>
            <a:r>
              <a:rPr lang="ru-RU" sz="1400" dirty="0" smtClean="0"/>
              <a:t>11) документированная информация - зафиксированная на материальном носителе путем документирования информация с реквизитами, позволяющими определить такую информацию или в установленных законодательством Российской Федерации случаях ее материальный носитель;</a:t>
            </a:r>
          </a:p>
          <a:p>
            <a:pPr marL="0" indent="0">
              <a:lnSpc>
                <a:spcPts val="1300"/>
              </a:lnSpc>
            </a:pPr>
            <a:r>
              <a:rPr lang="ru-RU" sz="1400" dirty="0" smtClean="0"/>
              <a:t>12) оператор информационной системы - гражданин или юридическое лицо, осуществляющие деятельность по эксплуатации информационной системы, в том числе по обработке информации, содержащейся в ее базах данных.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Понятие информационной собственности и авторского права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54102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Информация как объект права собственности легко перемещается к другому субъекту права собственности без очевидного (заметного) нарушения права собственности. Перемещение материального объекта к другому субъекту права собственности неизбежно и, как правило, влечет за собой утрату этого объекта первоначальным субъектом права собственности, т. е. происходит очевидное нарушение его права собственности.</a:t>
            </a:r>
          </a:p>
          <a:p>
            <a:r>
              <a:rPr lang="ru-RU" dirty="0" smtClean="0"/>
              <a:t>Опасность копирования и перемещения информации усугубляется тем, что она, как правило, отчуждаема от собственника, т. е. хранится и обрабатывается в сфере доступности большого числа субъектов, не являющихся субъектами права собственности на эту информацию. Это, например, автоматизированные системы, в том числе и сети.</a:t>
            </a:r>
          </a:p>
          <a:p>
            <a:r>
              <a:rPr lang="ru-RU" dirty="0" smtClean="0"/>
              <a:t>В остальном информация ничем не отличается от традиционных объектов права собственности.</a:t>
            </a:r>
          </a:p>
          <a:p>
            <a:r>
              <a:rPr lang="ru-RU" b="1" dirty="0" smtClean="0"/>
              <a:t>Право собственности включает три правомочия собственника, составляющие содержание (элементы) права собственности: право распоряжения; право владения; право пользования.</a:t>
            </a:r>
          </a:p>
          <a:p>
            <a:r>
              <a:rPr lang="ru-RU" dirty="0" smtClean="0"/>
              <a:t>Субъект права собственности на информацию может передать часть своих прав (распоряжение), не теряя их, другим субъектам, например «хранителю», т.е. владельцу материального носителя информации (это - владение или пользование) или пользователю (это - пользование и, может быть, владение).</a:t>
            </a:r>
          </a:p>
          <a:p>
            <a:r>
              <a:rPr lang="ru-RU" dirty="0" smtClean="0"/>
              <a:t>Для информации право распоряжения подразумевает исключительное право (т.е. никто другой, кроме собственника) определять, кому эта информация может быть предоставлена (во владение и пользование).</a:t>
            </a:r>
          </a:p>
          <a:p>
            <a:r>
              <a:rPr lang="ru-RU" dirty="0" smtClean="0"/>
              <a:t>Право владения подразумевает иметь эту информацию в неизменном виде. Право пользования - использовать эту информацию в своих интересах.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Интеллектуальная собственность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 гражданском законодательстве РФ существует такое понятие, </a:t>
            </a:r>
            <a:r>
              <a:rPr lang="ru-RU" b="1" dirty="0" smtClean="0"/>
              <a:t>как интеллектуальная собственность, под которым предполагается совокупность личных неимущественных прав на результаты интеллектуальной (творческой) деятельности, принадлежащих автору, а также, его наследникам или другим гражданам и юридическим лицам по закону или на основании договора. </a:t>
            </a:r>
            <a:r>
              <a:rPr lang="ru-RU" dirty="0" smtClean="0"/>
              <a:t>Интеллектуальная собственность имеет важное значение в постоянно расширяющемся списке сегментов в областях IT–технологий, науки, техники, литературы и искусства. 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Понятие информационной собственности и авторского права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ГК РФ информация введена в состав объектов гражданских прав наряду с вещами, имущественными правами, интеллектуальной собственностью. </a:t>
            </a:r>
          </a:p>
          <a:p>
            <a:pPr>
              <a:buNone/>
            </a:pPr>
            <a:r>
              <a:rPr lang="ru-RU" dirty="0" smtClean="0"/>
              <a:t>Ст. 128 «Виды объектов гражданских прав»:</a:t>
            </a:r>
          </a:p>
          <a:p>
            <a:r>
              <a:rPr lang="ru-RU" dirty="0" smtClean="0"/>
              <a:t>«К объектам гражданских прав относятся вещи, включая деньги и ценные бумаги, иное имущество, в том числе имущественные права; работы и услуги; информация; результаты интеллектуальной деятельности, в том числе исключительные права на них (интеллектуальная собственность); нематериальные блага».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Глава 70. АВТОРСКОЕ ПРАВО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Статья 1255. Авторские права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1. Интеллектуальные права на произведения науки, литературы и искусства являются авторскими правами.</a:t>
            </a:r>
          </a:p>
          <a:p>
            <a:r>
              <a:rPr lang="ru-RU" dirty="0" smtClean="0"/>
              <a:t>2. Автору произведения принадлежат следующие права:</a:t>
            </a:r>
          </a:p>
          <a:p>
            <a:r>
              <a:rPr lang="ru-RU" dirty="0" smtClean="0"/>
              <a:t>1) исключительное право на произведение;</a:t>
            </a:r>
          </a:p>
          <a:p>
            <a:r>
              <a:rPr lang="ru-RU" dirty="0" smtClean="0"/>
              <a:t>2) право авторства;</a:t>
            </a:r>
          </a:p>
          <a:p>
            <a:r>
              <a:rPr lang="ru-RU" dirty="0" smtClean="0"/>
              <a:t>3) право автора на имя;</a:t>
            </a:r>
          </a:p>
          <a:p>
            <a:r>
              <a:rPr lang="ru-RU" dirty="0" smtClean="0"/>
              <a:t>4) право на неприкосновенность произведения;</a:t>
            </a:r>
          </a:p>
          <a:p>
            <a:r>
              <a:rPr lang="ru-RU" dirty="0" smtClean="0"/>
              <a:t>5) право на обнародование произведения.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Авторское право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4102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Авторское право в объективном смысле -</a:t>
            </a:r>
            <a:r>
              <a:rPr lang="ru-RU" dirty="0" smtClean="0"/>
              <a:t> совокупность норм гражданского права (гражданско-правовой институт), регулирующих отношения по признанию авторства и охране произведений науки, литературы и искусства, установлению режима их использования, наделению их авторов неимущественными и имущественными правами, защите прав авторов и других правообладателей.</a:t>
            </a:r>
          </a:p>
          <a:p>
            <a:r>
              <a:rPr lang="ru-RU" b="1" dirty="0" smtClean="0"/>
              <a:t>Авторское право в субъективном смысле -</a:t>
            </a:r>
            <a:r>
              <a:rPr lang="ru-RU" dirty="0" smtClean="0"/>
              <a:t> это субъективное право автора или иного правообладателя по использованию произведения науки, литературы или искусства.</a:t>
            </a:r>
          </a:p>
          <a:p>
            <a:r>
              <a:rPr lang="ru-RU" dirty="0" smtClean="0"/>
              <a:t>Авторское право распространяется на произведения науки, литературы и искусства при условии, что они:</a:t>
            </a:r>
          </a:p>
          <a:p>
            <a:r>
              <a:rPr lang="ru-RU" dirty="0" smtClean="0"/>
              <a:t>являются результатом творческой деятельности;</a:t>
            </a:r>
          </a:p>
          <a:p>
            <a:r>
              <a:rPr lang="ru-RU" dirty="0" smtClean="0"/>
              <a:t>существуют в какой-либо объективной форме.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http://www.grandars.ru/college/pravovedenie/avtorskoe-pravo.html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4. Лицензионное программное обеспечение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 smtClean="0"/>
              <a:t>Лице́нзия</a:t>
            </a:r>
            <a:r>
              <a:rPr lang="ru-RU" b="1" dirty="0" smtClean="0"/>
              <a:t> на </a:t>
            </a:r>
            <a:r>
              <a:rPr lang="ru-RU" b="1" dirty="0" err="1" smtClean="0"/>
              <a:t>програ́ммное</a:t>
            </a:r>
            <a:r>
              <a:rPr lang="ru-RU" b="1" dirty="0" smtClean="0"/>
              <a:t> </a:t>
            </a:r>
            <a:r>
              <a:rPr lang="ru-RU" b="1" dirty="0" err="1" smtClean="0"/>
              <a:t>обеспе́чение</a:t>
            </a:r>
            <a:r>
              <a:rPr lang="ru-RU" dirty="0" smtClean="0"/>
              <a:t> — это правовой инструмент, определяющий использование и распространение </a:t>
            </a:r>
            <a:r>
              <a:rPr lang="ru-RU" dirty="0" smtClean="0">
                <a:hlinkClick r:id="rId2" tooltip="Программное обеспечение"/>
              </a:rPr>
              <a:t>программного обеспечения</a:t>
            </a:r>
            <a:r>
              <a:rPr lang="ru-RU" dirty="0" smtClean="0"/>
              <a:t>, защищённого </a:t>
            </a:r>
            <a:r>
              <a:rPr lang="ru-RU" dirty="0" smtClean="0">
                <a:hlinkClick r:id="rId3" tooltip="Авторское право"/>
              </a:rPr>
              <a:t>авторским правом</a:t>
            </a:r>
            <a:r>
              <a:rPr lang="ru-RU" dirty="0" smtClean="0"/>
              <a:t>. Обычно лицензия на программное обеспечение разрешает получателю использовать одну или несколько копий программы, причём без лицензии такое использование рассматривалось бы в рамках закона как нарушение авторских прав издателя. По сути, лицензия выступает гарантией того, что издатель ПО, которому принадлежат исключительные права на программу, не подаст в суд на того, кто ею пользуется.</a:t>
            </a:r>
          </a:p>
          <a:p>
            <a:pPr>
              <a:buNone/>
            </a:pPr>
            <a:r>
              <a:rPr lang="en-US" dirty="0" smtClean="0"/>
              <a:t>https://ru.wikipedia.org/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4. Лицензионное программное обеспечение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676456" cy="45720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Лицензия</a:t>
            </a:r>
            <a:r>
              <a:rPr lang="ru-RU" dirty="0" smtClean="0"/>
              <a:t> – это специальное разрешение на осуществление конкретного вида деятельности при обязательном соблюдении лицензионных требований и условий, выданное лицензирующим органом юридическому лицу или индивидуальному предпринимателю.</a:t>
            </a:r>
          </a:p>
          <a:p>
            <a:endParaRPr lang="ru-RU" dirty="0" smtClean="0"/>
          </a:p>
          <a:p>
            <a:r>
              <a:rPr lang="ru-RU" b="1" dirty="0" smtClean="0"/>
              <a:t>Лицензии на программное обеспечение </a:t>
            </a:r>
            <a:r>
              <a:rPr lang="ru-RU" dirty="0" smtClean="0"/>
              <a:t>в целом делятся на две большие группы: несвободные (</a:t>
            </a:r>
            <a:r>
              <a:rPr lang="ru-RU" dirty="0" smtClean="0">
                <a:hlinkClick r:id="rId2" tooltip="Собственническое программное обеспечение"/>
              </a:rPr>
              <a:t>собственнические</a:t>
            </a:r>
            <a:r>
              <a:rPr lang="ru-RU" dirty="0" smtClean="0"/>
              <a:t>, они же </a:t>
            </a:r>
            <a:r>
              <a:rPr lang="ru-RU" dirty="0" err="1" smtClean="0"/>
              <a:t>проприетарные</a:t>
            </a:r>
            <a:r>
              <a:rPr lang="ru-RU" dirty="0" smtClean="0"/>
              <a:t>; и </a:t>
            </a:r>
            <a:r>
              <a:rPr lang="ru-RU" dirty="0" smtClean="0">
                <a:hlinkClick r:id="rId3" tooltip="Полусвободное программное обеспечение"/>
              </a:rPr>
              <a:t>полусвободные</a:t>
            </a:r>
            <a:r>
              <a:rPr lang="ru-RU" dirty="0" smtClean="0"/>
              <a:t>) и</a:t>
            </a:r>
          </a:p>
          <a:p>
            <a:r>
              <a:rPr lang="ru-RU" dirty="0" smtClean="0"/>
              <a:t>лицензии </a:t>
            </a:r>
            <a:r>
              <a:rPr lang="ru-RU" dirty="0" smtClean="0">
                <a:hlinkClick r:id="rId4" tooltip="Свободное программное обеспечение"/>
              </a:rPr>
              <a:t>свободного</a:t>
            </a:r>
            <a:r>
              <a:rPr lang="ru-RU" dirty="0" smtClean="0"/>
              <a:t> и </a:t>
            </a:r>
            <a:r>
              <a:rPr lang="ru-RU" dirty="0" smtClean="0">
                <a:hlinkClick r:id="rId5" tooltip="Открытое программное обеспечение"/>
              </a:rPr>
              <a:t>открытого</a:t>
            </a:r>
            <a:r>
              <a:rPr lang="ru-RU" dirty="0" smtClean="0"/>
              <a:t> </a:t>
            </a:r>
            <a:r>
              <a:rPr lang="ru-RU" dirty="0" smtClean="0">
                <a:hlinkClick r:id="rId6" tooltip="Программное обеспечение"/>
              </a:rPr>
              <a:t>ПО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Их различия сильно влияют на права конечного пользователя в отношении использования программы.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Несвободные (</a:t>
            </a:r>
            <a:r>
              <a:rPr lang="ru-RU" dirty="0" smtClean="0">
                <a:hlinkClick r:id="rId2" tooltip="Собственническое программное обеспечение"/>
              </a:rPr>
              <a:t>собственнические</a:t>
            </a:r>
            <a:r>
              <a:rPr lang="ru-RU" dirty="0" smtClean="0"/>
              <a:t>, они же </a:t>
            </a:r>
            <a:r>
              <a:rPr lang="ru-RU" dirty="0" err="1" smtClean="0"/>
              <a:t>проприетарные</a:t>
            </a:r>
            <a:r>
              <a:rPr lang="ru-RU" dirty="0" smtClean="0"/>
              <a:t>; и </a:t>
            </a:r>
            <a:r>
              <a:rPr lang="ru-RU" dirty="0" smtClean="0">
                <a:hlinkClick r:id="rId3" tooltip="Полусвободное программное обеспечение"/>
              </a:rPr>
              <a:t>полусвободные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447800"/>
            <a:ext cx="8291264" cy="54102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Основной характеристикой </a:t>
            </a:r>
            <a:r>
              <a:rPr lang="ru-RU" dirty="0" err="1" smtClean="0"/>
              <a:t>проприетарных</a:t>
            </a:r>
            <a:r>
              <a:rPr lang="ru-RU" dirty="0" smtClean="0"/>
              <a:t> лицензий является то, что издатель ПО в лицензии даёт разрешение её получателю использовать одну или несколько копий программы, но при этом сам остаётся правообладателем всех этих копий. Одно из следствий такого подхода заключается в том, что практически все права на ПО остаются за издателем, а пользователю передаётся лишь очень ограниченный набор строго очерченных прав. Для </a:t>
            </a:r>
            <a:r>
              <a:rPr lang="ru-RU" dirty="0" err="1" smtClean="0"/>
              <a:t>проприетарных</a:t>
            </a:r>
            <a:r>
              <a:rPr lang="ru-RU" dirty="0" smtClean="0"/>
              <a:t> лицензий типично перечисление большого количества условий, запрещающих определённые варианты использования ПО, даже тех, которые без этого запрета были бы разрешены законом об авторском праве. Хорошим примером </a:t>
            </a:r>
            <a:r>
              <a:rPr lang="ru-RU" dirty="0" err="1" smtClean="0"/>
              <a:t>проприетарной</a:t>
            </a:r>
            <a:r>
              <a:rPr lang="ru-RU" dirty="0" smtClean="0"/>
              <a:t> лицензии может служить лицензия на </a:t>
            </a:r>
            <a:r>
              <a:rPr lang="ru-RU" dirty="0" err="1" smtClean="0">
                <a:hlinkClick r:id="rId4" tooltip="Microsoft Windows"/>
              </a:rPr>
              <a:t>Microsoft</a:t>
            </a:r>
            <a:r>
              <a:rPr lang="ru-RU" dirty="0" smtClean="0">
                <a:hlinkClick r:id="rId4" tooltip="Microsoft Windows"/>
              </a:rPr>
              <a:t> </a:t>
            </a:r>
            <a:r>
              <a:rPr lang="ru-RU" dirty="0" err="1" smtClean="0">
                <a:hlinkClick r:id="rId4" tooltip="Microsoft Windows"/>
              </a:rPr>
              <a:t>Windows</a:t>
            </a:r>
            <a:r>
              <a:rPr lang="ru-RU" dirty="0" smtClean="0"/>
              <a:t>, которая включает большой список запрещённых вариантов использования, таких как </a:t>
            </a:r>
            <a:r>
              <a:rPr lang="ru-RU" dirty="0" smtClean="0">
                <a:hlinkClick r:id="rId5" tooltip="Обратная разработка"/>
              </a:rPr>
              <a:t>обратная разработка</a:t>
            </a:r>
            <a:r>
              <a:rPr lang="ru-RU" dirty="0" smtClean="0"/>
              <a:t>, одновременная работа с системой нескольких пользователей и распространение тестов её рабочих характеристик. Некоторые лицензии на ОС, имеют ограничения на мультипроцессорность. Лицензии на профессиональное ПО, могут иметь дополнительные ограничения. Так, лицензия </a:t>
            </a:r>
            <a:r>
              <a:rPr lang="ru-RU" dirty="0" err="1" smtClean="0">
                <a:hlinkClick r:id="rId6" tooltip="SolidWorks"/>
              </a:rPr>
              <a:t>SolidWorks</a:t>
            </a:r>
            <a:r>
              <a:rPr lang="ru-RU" dirty="0" smtClean="0"/>
              <a:t>, имеет региональные ограничения, предусматривает сбор сведений об использовании ПО, и возможность дистанционной блокировки. Большинство лицензий запрещают передачу ПО третьим лицам.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Международное законодательство по интеллектуальной собственности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Парижская конвенция (обратите внимание на ее дату!), к которой СССР присоединился в соответствии с Постановлением Совета Министров СССР от 8 марта 1965 г. N 148 с 1 июля 1965 г.; Стокгольмский акт конвенции ратифицирован Указом Президиума Верховного Совета СССР от 19 сентября 1968 г.: Конвенция по охране промышленной собственности (ред. от 02.10.79). Подписана в Париже 20 марта 1883 г.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6237312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http://www.tajik-gateway.org/wp/?page_id=26191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Лицензии </a:t>
            </a:r>
            <a:r>
              <a:rPr lang="ru-RU" dirty="0" smtClean="0">
                <a:hlinkClick r:id="rId2" tooltip="Свободное программное обеспечение"/>
              </a:rPr>
              <a:t>свободного</a:t>
            </a:r>
            <a:r>
              <a:rPr lang="ru-RU" dirty="0" smtClean="0"/>
              <a:t> и </a:t>
            </a:r>
            <a:r>
              <a:rPr lang="ru-RU" dirty="0" smtClean="0">
                <a:hlinkClick r:id="rId3" tooltip="Открытое программное обеспечение"/>
              </a:rPr>
              <a:t>открытого</a:t>
            </a:r>
            <a:r>
              <a:rPr lang="ru-RU" dirty="0" smtClean="0"/>
              <a:t> </a:t>
            </a:r>
            <a:r>
              <a:rPr lang="ru-RU" dirty="0" smtClean="0">
                <a:hlinkClick r:id="rId4" tooltip="Программное обеспечение"/>
              </a:rPr>
              <a:t>ПО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 отличие от </a:t>
            </a:r>
            <a:r>
              <a:rPr lang="ru-RU" dirty="0" err="1" smtClean="0"/>
              <a:t>проприетарных</a:t>
            </a:r>
            <a:r>
              <a:rPr lang="ru-RU" dirty="0" smtClean="0"/>
              <a:t>, свободные и открытые лицензии не оставляют права на конкретную копию программы её издателю, а передают самые важные из них (составляющие 4 свободы по определению </a:t>
            </a:r>
            <a:r>
              <a:rPr lang="ru-RU" dirty="0" smtClean="0">
                <a:hlinkClick r:id="rId5" tooltip="Free Software Foundation"/>
              </a:rPr>
              <a:t>Фонда СПО</a:t>
            </a:r>
            <a:r>
              <a:rPr lang="ru-RU" dirty="0" smtClean="0"/>
              <a:t>, или попадающие под другое определение свободного или открытого ПО) конечному пользователю, который и становится владельцем. В результате пользователь по умолчанию получает важные права, которые закон об авторском праве по умолчанию даёт только владельцу копии, однако все авторские права на ПО по-прежнему остаются у издателя. Примером свободной лицензии является </a:t>
            </a:r>
            <a:r>
              <a:rPr lang="ru-RU" dirty="0" smtClean="0">
                <a:hlinkClick r:id="rId6" tooltip="GNU General Public License"/>
              </a:rPr>
              <a:t>GNU </a:t>
            </a:r>
            <a:r>
              <a:rPr lang="ru-RU" dirty="0" err="1" smtClean="0">
                <a:hlinkClick r:id="rId6" tooltip="GNU General Public License"/>
              </a:rPr>
              <a:t>General</a:t>
            </a:r>
            <a:r>
              <a:rPr lang="ru-RU" dirty="0" smtClean="0">
                <a:hlinkClick r:id="rId6" tooltip="GNU General Public License"/>
              </a:rPr>
              <a:t> </a:t>
            </a:r>
            <a:r>
              <a:rPr lang="ru-RU" dirty="0" err="1" smtClean="0">
                <a:hlinkClick r:id="rId6" tooltip="GNU General Public License"/>
              </a:rPr>
              <a:t>Public</a:t>
            </a:r>
            <a:r>
              <a:rPr lang="ru-RU" dirty="0" smtClean="0">
                <a:hlinkClick r:id="rId6" tooltip="GNU General Public License"/>
              </a:rPr>
              <a:t> </a:t>
            </a:r>
            <a:r>
              <a:rPr lang="ru-RU" dirty="0" err="1" smtClean="0">
                <a:hlinkClick r:id="rId6" tooltip="GNU General Public License"/>
              </a:rPr>
              <a:t>License</a:t>
            </a:r>
            <a:r>
              <a:rPr lang="ru-RU" dirty="0" smtClean="0"/>
              <a:t> (GPL), которая даёт пользователю право самому распространять ПО под этой лицензией, участвовать в его обратной разработке или изменять другими способами. Тем не менее, перечисленные права обязывают пользователя ПО под GPL подчиняться определённым правилам, например, любые изменения программы, сделанные пользователем и распространённые дальше, должны сопровождаться исходным кодом этих изменений (см. </a:t>
            </a:r>
            <a:r>
              <a:rPr lang="ru-RU" dirty="0" err="1" smtClean="0">
                <a:hlinkClick r:id="rId7" tooltip="Копилефт"/>
              </a:rPr>
              <a:t>копилефт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Главной отличительной чертой свободных лицензий является то, что они совершенно не ограничивают личное пользование — пользователь волен принимать или не принимать их: работать с программой он может и без лицензии. Однако если ему требуется какое-либо из дополнительных прав, которые даёт лицензия (например, на распространение ПО, или предоставление доступа к нему по сети (пример —</a:t>
            </a:r>
            <a:r>
              <a:rPr lang="ru-RU" dirty="0" err="1" smtClean="0">
                <a:hlinkClick r:id="rId8" tooltip="Affero General Public License"/>
              </a:rPr>
              <a:t>Affero</a:t>
            </a:r>
            <a:r>
              <a:rPr lang="ru-RU" dirty="0" smtClean="0">
                <a:hlinkClick r:id="rId8" tooltip="Affero General Public License"/>
              </a:rPr>
              <a:t> </a:t>
            </a:r>
            <a:r>
              <a:rPr lang="ru-RU" dirty="0" err="1" smtClean="0">
                <a:hlinkClick r:id="rId8" tooltip="Affero General Public License"/>
              </a:rPr>
              <a:t>General</a:t>
            </a:r>
            <a:r>
              <a:rPr lang="ru-RU" dirty="0" smtClean="0">
                <a:hlinkClick r:id="rId8" tooltip="Affero General Public License"/>
              </a:rPr>
              <a:t> </a:t>
            </a:r>
            <a:r>
              <a:rPr lang="ru-RU" dirty="0" err="1" smtClean="0">
                <a:hlinkClick r:id="rId8" tooltip="Affero General Public License"/>
              </a:rPr>
              <a:t>Public</a:t>
            </a:r>
            <a:r>
              <a:rPr lang="ru-RU" dirty="0" smtClean="0">
                <a:hlinkClick r:id="rId8" tooltip="Affero General Public License"/>
              </a:rPr>
              <a:t> </a:t>
            </a:r>
            <a:r>
              <a:rPr lang="ru-RU" dirty="0" err="1" smtClean="0">
                <a:hlinkClick r:id="rId8" tooltip="Affero General Public License"/>
              </a:rPr>
              <a:t>License</a:t>
            </a:r>
            <a:r>
              <a:rPr lang="ru-RU" dirty="0" smtClean="0"/>
              <a:t>), он обязан принять лицензию и действовать в её рамках.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4. Лицензионное программное обеспечение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Кроме передачи прав и определения ограничений на использование программного обеспечения, лицензии обычно содержат условия, определяющие обязательства и ответственность для сторон лицензионного договора. В крупных компаниях, использующих </a:t>
            </a:r>
            <a:r>
              <a:rPr lang="ru-RU" dirty="0" smtClean="0">
                <a:hlinkClick r:id="rId2" tooltip="Коммерческое ПО"/>
              </a:rPr>
              <a:t>коммерческое ПО</a:t>
            </a:r>
            <a:r>
              <a:rPr lang="ru-RU" dirty="0" smtClean="0"/>
              <a:t>, такие условия (например, ограничение ответственности, гарантийные обязательства и отказ от них, а также выплаты компенсаций в случае, если ПО нарушает авторские права третьих лиц) зачастую определяются юристами, специализирующимися в области лицензирования программного обеспечения.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Информационные 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http://www.tajik-gateway.org/wp/?page_id=26191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http://docs.cntd.ru/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http://helpiks.org/5-59874.html</a:t>
            </a:r>
            <a:endParaRPr lang="ru-RU" dirty="0" smtClean="0"/>
          </a:p>
          <a:p>
            <a:r>
              <a:rPr lang="en-US" dirty="0" smtClean="0"/>
              <a:t>http://compress.ru/article.aspx?id=12590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Международное законодательство по интеллектуальной собственности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Бернская : Конвенция об охране литературных и художественных произведений от 9 сентября 1886 года (ред. от 02.10.1979)</a:t>
            </a:r>
          </a:p>
          <a:p>
            <a:r>
              <a:rPr lang="ru-RU" dirty="0" smtClean="0"/>
              <a:t>Мадридское соглашение : Мадридское соглашение о международной регистрации знаков от 14 апреля 1891 г. , включая Протокол к Мадридскому соглашению о международной регистрации знаков от 28 июня 1989 года и Инструкция к Мадридскому соглашению о международной регистрации знаков (вступила в силу с 1 января 1989 года)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Международное законодательство по интеллектуальной собственности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Ниццкое</a:t>
            </a:r>
            <a:r>
              <a:rPr lang="ru-RU" dirty="0" smtClean="0"/>
              <a:t> соглашение: </a:t>
            </a:r>
            <a:r>
              <a:rPr lang="ru-RU" dirty="0" err="1" smtClean="0"/>
              <a:t>Ниццкое</a:t>
            </a:r>
            <a:r>
              <a:rPr lang="ru-RU" dirty="0" smtClean="0"/>
              <a:t> соглашение о международной классификации товаров и услуг для регистрации знаков (ред. от 28.09.79) от 15 июня 1957 года</a:t>
            </a:r>
          </a:p>
          <a:p>
            <a:r>
              <a:rPr lang="ru-RU" dirty="0" smtClean="0"/>
              <a:t>Всемирная конвенция об авторском праве создана для обеспечения универсального режима охраны авторских прав, который «облегчит распространение произведений духовного творчества и будет способствовать лучшему международному взаимопониманию». Российская Федерация (как преемник СССР) присоединилась к Конвенции 27 февраля 1973 года: Всемирная конвенция об авторском праве. Подписана в Женеве 6 сентября 1952 г.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Международное законодательство по интеллектуальной собственности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 территории Российской Федерации действует Конвенция, учреждающая Всемирную организацию интеллектуальной собственности (ВОИС), ратифицированная Указом Президиума Верховного Совета СССР от 19 сентября 1968 г. N 3104-VII:</a:t>
            </a:r>
          </a:p>
          <a:p>
            <a:r>
              <a:rPr lang="ru-RU" dirty="0" smtClean="0"/>
              <a:t>Конвенция, учреждающая всемирную организацию интеллектуальной собственности. Подписана в Стокгольме 14 июля 1967 года и изменена 2 октября 1979 года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Международное законодательство по интеллектуальной собственности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ВОИС признала необходимость разработки Всемирной декларации по интеллектуальной собственности, «которая могла бы заявить простым и ясным языком о преимуществах интеллектуальной собственности и охраны прав интеллектуальной собственности для всех и могла бы стать ценным вкладом в глобальную систему интеллектуальной собственности и ВОИС». Была создана специальная группа экспертов для выработки текста Декларации. Текст Декларации был окончательно сформулирован и одобрен 26 июня 2000 г. — </a:t>
            </a:r>
            <a:r>
              <a:rPr lang="ru-RU" dirty="0" err="1" smtClean="0"/>
              <a:t>см.:Всемирная</a:t>
            </a:r>
            <a:r>
              <a:rPr lang="ru-RU" dirty="0" smtClean="0"/>
              <a:t> декларация по интеллектуальной собственности от 26 июня 2000 г.</a:t>
            </a:r>
          </a:p>
          <a:p>
            <a:r>
              <a:rPr lang="ru-RU" dirty="0" smtClean="0"/>
              <a:t>Договор ВОИС по авторскому праву вступил в силу 6 марта 2002 года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Международное законодательство по интеллектуальной собственности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Договор о законах по товарным знакам и Инструкция к Договору о законах по товарным знакам, подписаны в Женеве 27 октября 1994 г. Ратифицирована Указом Президиума Верховного Совета СССР от 12 августа 1988 года</a:t>
            </a:r>
          </a:p>
          <a:p>
            <a:r>
              <a:rPr lang="ru-RU" dirty="0" smtClean="0"/>
              <a:t>Брюссельская конвенция о распространении несущих программы сигналов, передаваемых через спутники. Подписана в Брюсселе 21 мая 1974 года </a:t>
            </a:r>
          </a:p>
          <a:p>
            <a:r>
              <a:rPr lang="ru-RU" dirty="0" smtClean="0"/>
              <a:t>Конвенции по исполнениям и фонограммам</a:t>
            </a:r>
            <a:br>
              <a:rPr lang="ru-RU" dirty="0" smtClean="0"/>
            </a:br>
            <a:r>
              <a:rPr lang="ru-RU" dirty="0" smtClean="0"/>
              <a:t>Конвенция об охране интересов производителей фонограмм от незаконного воспроизводства их фонограмм от 29 октября 1971 года.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Международное законодательство по интеллектуальной собственности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447800"/>
            <a:ext cx="8892480" cy="5410200"/>
          </a:xfrm>
        </p:spPr>
        <p:txBody>
          <a:bodyPr>
            <a:noAutofit/>
          </a:bodyPr>
          <a:lstStyle/>
          <a:p>
            <a:r>
              <a:rPr lang="ru-RU" sz="2100" dirty="0" smtClean="0"/>
              <a:t>Международная конвенция по охране прав исполнителей, изготовителей фонограмм и вещательных организаций (Римская конвенция) от 26 октября 1961 г.</a:t>
            </a:r>
          </a:p>
          <a:p>
            <a:r>
              <a:rPr lang="ru-RU" sz="2100" dirty="0" smtClean="0"/>
              <a:t>Договор ВОИС по исполнениям и фонограммам</a:t>
            </a:r>
          </a:p>
          <a:p>
            <a:r>
              <a:rPr lang="ru-RU" sz="2100" dirty="0" smtClean="0"/>
              <a:t>Соглашение стран СНГ</a:t>
            </a:r>
            <a:br>
              <a:rPr lang="ru-RU" sz="2100" dirty="0" smtClean="0"/>
            </a:br>
            <a:r>
              <a:rPr lang="ru-RU" sz="2100" dirty="0" smtClean="0"/>
              <a:t>Страны СНГ подписали следующее соглашение:</a:t>
            </a:r>
          </a:p>
          <a:p>
            <a:r>
              <a:rPr lang="ru-RU" sz="2100" dirty="0" smtClean="0"/>
              <a:t>Соглашение о сотрудничестве в области охраны авторского права и смежных прав. Москва, 24 сентября 1993 г.</a:t>
            </a:r>
          </a:p>
          <a:p>
            <a:r>
              <a:rPr lang="ru-RU" sz="2100" dirty="0" smtClean="0"/>
              <a:t>Сотрудничество стран СНГ продолжается — в 2010 году республиками Беларусь, Казахстан и Российской Федерации подписан проект Соглашения о единых принципах регулирования в сфере охраны и защиты прав интеллектуальной собственности:</a:t>
            </a:r>
          </a:p>
          <a:p>
            <a:r>
              <a:rPr lang="ru-RU" sz="2100" dirty="0" smtClean="0"/>
              <a:t>О подписании Соглашения о единых принципах регулирования в сфере охраны и защиты прав интеллектуальной собственности. Распоряжение Правительства РФ от 7 декабря 2010 г. №2172-р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 Законодательство РФ по интеллектуальной собственности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219256" cy="5221560"/>
          </a:xfrm>
        </p:spPr>
        <p:txBody>
          <a:bodyPr>
            <a:normAutofit fontScale="92500" lnSpcReduction="10000"/>
          </a:bodyPr>
          <a:lstStyle/>
          <a:p>
            <a:pPr algn="ctr" fontAlgn="base">
              <a:buNone/>
            </a:pPr>
            <a:r>
              <a:rPr lang="ru-RU" dirty="0" smtClean="0"/>
              <a:t>С 1 января 2008 года введена в действие </a:t>
            </a:r>
            <a:r>
              <a:rPr lang="ru-RU" b="1" dirty="0" smtClean="0"/>
              <a:t> Гражданский кодекс Российской Федерации (часть четвертая) (статьи 1225 - 1551) (с изменениями на 28 ноября 2015 года) (редакция, действующая с 1 января 2016 года)</a:t>
            </a:r>
            <a:r>
              <a:rPr lang="ru-RU" dirty="0" smtClean="0"/>
              <a:t>, главы ГК РФ:</a:t>
            </a:r>
          </a:p>
          <a:p>
            <a:r>
              <a:rPr lang="ru-RU" dirty="0" smtClean="0"/>
              <a:t>Глава 70. Авторское право (ст. 1255-1302)</a:t>
            </a:r>
          </a:p>
          <a:p>
            <a:r>
              <a:rPr lang="ru-RU" dirty="0" smtClean="0"/>
              <a:t>Глава 71. Права, смежные с авторскими (ст. 1303-1344)</a:t>
            </a:r>
          </a:p>
          <a:p>
            <a:r>
              <a:rPr lang="ru-RU" dirty="0" smtClean="0"/>
              <a:t>Глава 72. Патентное право (ст. 1345-1407)</a:t>
            </a:r>
          </a:p>
          <a:p>
            <a:r>
              <a:rPr lang="ru-RU" dirty="0" smtClean="0"/>
              <a:t>Глава 74. Право на топологии интегральных микросхем (ст. 1448-1464)</a:t>
            </a:r>
          </a:p>
          <a:p>
            <a:r>
              <a:rPr lang="ru-RU" dirty="0" smtClean="0"/>
              <a:t>Глава 76. Права на средства индивидуализации юридических лиц, товаров, работ, услуг и предприятий) (ст. 1473-1541)</a:t>
            </a:r>
          </a:p>
          <a:p>
            <a:pPr algn="ctr">
              <a:buNone/>
            </a:pPr>
            <a:r>
              <a:rPr lang="en-US" dirty="0" smtClean="0"/>
              <a:t>http://docs.cntd.ru/document/902019731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67</TotalTime>
  <Words>1578</Words>
  <Application>Microsoft Office PowerPoint</Application>
  <PresentationFormat>Экран (4:3)</PresentationFormat>
  <Paragraphs>111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Справедливость</vt:lpstr>
      <vt:lpstr>Законодательство в сфере защиты информационной собственности  и авторских прав. Лицензионное программное обеспечение</vt:lpstr>
      <vt:lpstr>1. Международное законодательство по интеллектуальной собственности</vt:lpstr>
      <vt:lpstr>1. Международное законодательство по интеллектуальной собственности</vt:lpstr>
      <vt:lpstr>1. Международное законодательство по интеллектуальной собственности</vt:lpstr>
      <vt:lpstr>1. Международное законодательство по интеллектуальной собственности</vt:lpstr>
      <vt:lpstr>1. Международное законодательство по интеллектуальной собственности</vt:lpstr>
      <vt:lpstr>1. Международное законодательство по интеллектуальной собственности</vt:lpstr>
      <vt:lpstr>1. Международное законодательство по интеллектуальной собственности</vt:lpstr>
      <vt:lpstr>2. Законодательство РФ по интеллектуальной собственности</vt:lpstr>
      <vt:lpstr>2. Законодательство РФ по интеллектуальной собственности</vt:lpstr>
      <vt:lpstr>Федеральный закон "Об информации, информационных технологиях и о защите информации“ Статья 2. Основные понятия, используемые в настоящем Федеральном законе</vt:lpstr>
      <vt:lpstr>3. Понятие информационной собственности и авторского права</vt:lpstr>
      <vt:lpstr>Интеллектуальная собственность</vt:lpstr>
      <vt:lpstr>3. Понятие информационной собственности и авторского права</vt:lpstr>
      <vt:lpstr>Слайд 15</vt:lpstr>
      <vt:lpstr>Авторское право</vt:lpstr>
      <vt:lpstr>4. Лицензионное программное обеспечение</vt:lpstr>
      <vt:lpstr>4. Лицензионное программное обеспечение</vt:lpstr>
      <vt:lpstr>Несвободные (собственнические, они же проприетарные; и полусвободные)</vt:lpstr>
      <vt:lpstr>Лицензии свободного и открытого ПО</vt:lpstr>
      <vt:lpstr>4. Лицензионное программное обеспечение</vt:lpstr>
      <vt:lpstr>Информационные источники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14. Законодательство в сфере защиты информационной собственности  и авторских прав. Лицензионное программное обеспечение</dc:title>
  <dc:creator>Наталья</dc:creator>
  <cp:lastModifiedBy>Наталья</cp:lastModifiedBy>
  <cp:revision>19</cp:revision>
  <dcterms:created xsi:type="dcterms:W3CDTF">2016-02-23T16:33:20Z</dcterms:created>
  <dcterms:modified xsi:type="dcterms:W3CDTF">2016-09-18T13:08:45Z</dcterms:modified>
</cp:coreProperties>
</file>